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84" r:id="rId3"/>
    <p:sldMasterId id="2147483697" r:id="rId4"/>
    <p:sldMasterId id="2147483710" r:id="rId5"/>
  </p:sldMasterIdLst>
  <p:notesMasterIdLst>
    <p:notesMasterId r:id="rId25"/>
  </p:notesMasterIdLst>
  <p:sldIdLst>
    <p:sldId id="256" r:id="rId6"/>
    <p:sldId id="312" r:id="rId7"/>
    <p:sldId id="613" r:id="rId8"/>
    <p:sldId id="649" r:id="rId9"/>
    <p:sldId id="650" r:id="rId10"/>
    <p:sldId id="644" r:id="rId11"/>
    <p:sldId id="646" r:id="rId12"/>
    <p:sldId id="651" r:id="rId13"/>
    <p:sldId id="652" r:id="rId14"/>
    <p:sldId id="653" r:id="rId15"/>
    <p:sldId id="654" r:id="rId16"/>
    <p:sldId id="655" r:id="rId17"/>
    <p:sldId id="656" r:id="rId18"/>
    <p:sldId id="645" r:id="rId19"/>
    <p:sldId id="647" r:id="rId20"/>
    <p:sldId id="648" r:id="rId21"/>
    <p:sldId id="636" r:id="rId22"/>
    <p:sldId id="383" r:id="rId23"/>
    <p:sldId id="637" r:id="rId24"/>
  </p:sldIdLst>
  <p:sldSz cx="12192000" cy="6858000"/>
  <p:notesSz cx="6858000" cy="9144000"/>
  <p:embeddedFontLst>
    <p:embeddedFont>
      <p:font typeface="Montserrat" panose="00000500000000000000" pitchFamily="2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ＭＳ Ｐゴシック" panose="020B0600070205080204" pitchFamily="34" charset="-128"/>
      <p:regular r:id="rId34"/>
    </p:embeddedFont>
    <p:embeddedFont>
      <p:font typeface="Helvetica" pitchFamily="2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598D"/>
    <a:srgbClr val="19A9E1"/>
    <a:srgbClr val="B1DBF0"/>
    <a:srgbClr val="3994A9"/>
    <a:srgbClr val="49AEBE"/>
    <a:srgbClr val="4EADC3"/>
    <a:srgbClr val="FFFFFF"/>
    <a:srgbClr val="0B7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81144" autoAdjust="0"/>
  </p:normalViewPr>
  <p:slideViewPr>
    <p:cSldViewPr snapToGrid="0">
      <p:cViewPr varScale="1">
        <p:scale>
          <a:sx n="67" d="100"/>
          <a:sy n="67" d="100"/>
        </p:scale>
        <p:origin x="66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6.xml"/><Relationship Id="rId34" Type="http://schemas.openxmlformats.org/officeDocument/2006/relationships/font" Target="fonts/font9.fntdata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4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6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FAC37-867E-4B0E-A9AE-DD351E4F4312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B6271-198A-475E-B1F4-5E0A69DBC6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61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82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850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22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64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48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984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27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40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708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46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36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53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1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46841"/>
            <a:ext cx="10972800" cy="4045388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9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81866"/>
            <a:ext cx="10972800" cy="3653886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36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72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365314"/>
            <a:ext cx="10972800" cy="4701034"/>
          </a:xfrm>
          <a:prstGeom prst="rect">
            <a:avLst/>
          </a:prstGeom>
        </p:spPr>
        <p:txBody>
          <a:bodyPr lIns="0" tIns="0" rIns="0" b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  <a:lvl2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2pPr>
            <a:lvl3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3pPr>
            <a:lvl4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4pPr>
            <a:lvl5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7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Header followed by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1356" y="1325650"/>
            <a:ext cx="10941049" cy="4645336"/>
          </a:xfrm>
        </p:spPr>
        <p:txBody>
          <a:bodyPr lIns="0"/>
          <a:lstStyle>
            <a:lvl1pPr marL="0" indent="0">
              <a:buFontTx/>
              <a:buNone/>
              <a:defRPr/>
            </a:lvl1pPr>
            <a:lvl2pPr marL="365110" indent="-36511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87062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1"/>
          </p:nvPr>
        </p:nvSpPr>
        <p:spPr>
          <a:xfrm>
            <a:off x="7010527" y="4719421"/>
            <a:ext cx="5181476" cy="1640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7010527" y="2916708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7010527" y="1113995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38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7010400" y="1111319"/>
            <a:ext cx="5181600" cy="5271436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4836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637870" y="1111324"/>
            <a:ext cx="5554133" cy="25603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637870" y="3826396"/>
            <a:ext cx="5554133" cy="255636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22" y="1322364"/>
            <a:ext cx="5746097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8754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33" y="274638"/>
            <a:ext cx="7247467" cy="741362"/>
          </a:xfrm>
          <a:prstGeom prst="rect">
            <a:avLst/>
          </a:prstGeom>
        </p:spPr>
        <p:txBody>
          <a:bodyPr vert="horz" anchor="ctr"/>
          <a:lstStyle>
            <a:lvl1pPr>
              <a:defRPr sz="1800" cap="all" baseline="0">
                <a:solidFill>
                  <a:srgbClr val="B602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588514" y="1116775"/>
            <a:ext cx="5603489" cy="25549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6588514" y="3801972"/>
            <a:ext cx="5603489" cy="2572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11720" y="1322364"/>
            <a:ext cx="5597549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4007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843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SmartAr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3" y="288518"/>
            <a:ext cx="682752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6490828" y="1107212"/>
            <a:ext cx="5701177" cy="257264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2"/>
          </p:nvPr>
        </p:nvSpPr>
        <p:spPr>
          <a:xfrm>
            <a:off x="6485470" y="3818259"/>
            <a:ext cx="5706533" cy="257264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1721" y="1322364"/>
            <a:ext cx="5523276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3722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9072"/>
            <a:ext cx="12192000" cy="52836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5370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2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512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46841"/>
            <a:ext cx="10972800" cy="4045388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35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81866"/>
            <a:ext cx="10972800" cy="3653886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36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18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365314"/>
            <a:ext cx="10972800" cy="4701034"/>
          </a:xfrm>
          <a:prstGeom prst="rect">
            <a:avLst/>
          </a:prstGeom>
        </p:spPr>
        <p:txBody>
          <a:bodyPr lIns="0" tIns="0" rIns="0" b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  <a:lvl2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2pPr>
            <a:lvl3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3pPr>
            <a:lvl4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4pPr>
            <a:lvl5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54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Header followed by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1356" y="1325650"/>
            <a:ext cx="10941049" cy="4645336"/>
          </a:xfrm>
        </p:spPr>
        <p:txBody>
          <a:bodyPr lIns="0"/>
          <a:lstStyle>
            <a:lvl1pPr marL="0" indent="0">
              <a:buFontTx/>
              <a:buNone/>
              <a:defRPr/>
            </a:lvl1pPr>
            <a:lvl2pPr marL="365110" indent="-36511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47450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1"/>
          </p:nvPr>
        </p:nvSpPr>
        <p:spPr>
          <a:xfrm>
            <a:off x="7010527" y="4719421"/>
            <a:ext cx="5181476" cy="1640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7010527" y="2916708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7010527" y="1113995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3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7010400" y="1111319"/>
            <a:ext cx="5181600" cy="5271436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01835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637870" y="1111324"/>
            <a:ext cx="5554133" cy="25603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637870" y="3826396"/>
            <a:ext cx="5554133" cy="255636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22" y="1322364"/>
            <a:ext cx="5746097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3846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89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33" y="274638"/>
            <a:ext cx="7247467" cy="741362"/>
          </a:xfrm>
          <a:prstGeom prst="rect">
            <a:avLst/>
          </a:prstGeom>
        </p:spPr>
        <p:txBody>
          <a:bodyPr vert="horz" anchor="ctr"/>
          <a:lstStyle>
            <a:lvl1pPr>
              <a:defRPr sz="1800" cap="all" baseline="0">
                <a:solidFill>
                  <a:srgbClr val="B602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588514" y="1116775"/>
            <a:ext cx="5603489" cy="25549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6588514" y="3801972"/>
            <a:ext cx="5603489" cy="2572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11720" y="1322364"/>
            <a:ext cx="5597549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04956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SmartAr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3" y="288518"/>
            <a:ext cx="682752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6490828" y="1107212"/>
            <a:ext cx="5701177" cy="257264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2"/>
          </p:nvPr>
        </p:nvSpPr>
        <p:spPr>
          <a:xfrm>
            <a:off x="6485470" y="3818259"/>
            <a:ext cx="5706533" cy="257264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1721" y="1322364"/>
            <a:ext cx="5523276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86520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9072"/>
            <a:ext cx="12192000" cy="52836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3744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2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448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46841"/>
            <a:ext cx="10972800" cy="4045388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51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81866"/>
            <a:ext cx="10972800" cy="3653886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36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741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365314"/>
            <a:ext cx="10972800" cy="4701034"/>
          </a:xfrm>
          <a:prstGeom prst="rect">
            <a:avLst/>
          </a:prstGeom>
        </p:spPr>
        <p:txBody>
          <a:bodyPr lIns="0" tIns="0" rIns="0" b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  <a:lvl2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2pPr>
            <a:lvl3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3pPr>
            <a:lvl4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4pPr>
            <a:lvl5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394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Header followed by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1356" y="1325650"/>
            <a:ext cx="10941049" cy="4645336"/>
          </a:xfrm>
        </p:spPr>
        <p:txBody>
          <a:bodyPr lIns="0"/>
          <a:lstStyle>
            <a:lvl1pPr marL="0" indent="0">
              <a:buFontTx/>
              <a:buNone/>
              <a:defRPr/>
            </a:lvl1pPr>
            <a:lvl2pPr marL="365110" indent="-36511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07626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1"/>
          </p:nvPr>
        </p:nvSpPr>
        <p:spPr>
          <a:xfrm>
            <a:off x="7010527" y="4719421"/>
            <a:ext cx="5181476" cy="1640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7010527" y="2916708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7010527" y="1113995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814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7010400" y="1111319"/>
            <a:ext cx="5181600" cy="5271436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2881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1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637870" y="1111324"/>
            <a:ext cx="5554133" cy="25603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637870" y="3826396"/>
            <a:ext cx="5554133" cy="255636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22" y="1322364"/>
            <a:ext cx="5746097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179746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33" y="274638"/>
            <a:ext cx="7247467" cy="741362"/>
          </a:xfrm>
          <a:prstGeom prst="rect">
            <a:avLst/>
          </a:prstGeom>
        </p:spPr>
        <p:txBody>
          <a:bodyPr vert="horz" anchor="ctr"/>
          <a:lstStyle>
            <a:lvl1pPr>
              <a:defRPr sz="1800" cap="all" baseline="0">
                <a:solidFill>
                  <a:srgbClr val="B602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588514" y="1116775"/>
            <a:ext cx="5603489" cy="25549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6588514" y="3801972"/>
            <a:ext cx="5603489" cy="2572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11720" y="1322364"/>
            <a:ext cx="5597549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2658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SmartAr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3" y="288518"/>
            <a:ext cx="682752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6490828" y="1107212"/>
            <a:ext cx="5701177" cy="257264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2"/>
          </p:nvPr>
        </p:nvSpPr>
        <p:spPr>
          <a:xfrm>
            <a:off x="6485470" y="3818259"/>
            <a:ext cx="5706533" cy="257264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1721" y="1322364"/>
            <a:ext cx="5523276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41079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9072"/>
            <a:ext cx="12192000" cy="52836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01028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5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7552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2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473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6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3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26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7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5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365CF-19CA-46A3-9A80-0F6A457790B9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8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296" y="272867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4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1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89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46732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6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520" indent="-365760" algn="l" defTabSz="576263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52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52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52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00" y="272868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8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2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94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61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6" r:id="rId11"/>
  </p:sldLayoutIdLst>
  <p:hf sldNum="0" hdr="0" dt="0"/>
  <p:txStyles>
    <p:titleStyle>
      <a:lvl1pPr algn="r" defTabSz="457182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182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363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545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727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45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491" indent="-365745" algn="l" defTabSz="57624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00" y="272868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8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2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94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5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9" r:id="rId11"/>
  </p:sldLayoutIdLst>
  <p:hf sldNum="0" hdr="0" dt="0"/>
  <p:txStyles>
    <p:titleStyle>
      <a:lvl1pPr algn="r" defTabSz="457182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182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363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545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727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45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491" indent="-365745" algn="l" defTabSz="57624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00" y="272868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8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2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94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75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sldNum="0" hdr="0" dt="0"/>
  <p:txStyles>
    <p:titleStyle>
      <a:lvl1pPr algn="r" defTabSz="457182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182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363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545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727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45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491" indent="-365745" algn="l" defTabSz="57624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healthcollab.org/member-resources/data-resourc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hyperlink" Target="https://www.lihealthcollab.org/member-resources/library-research-projec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healthcollab.org/member-resources/meeting-info/twentytwenty-meeting-date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lihc@nshc.or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1000">
              <a:srgbClr val="B1DBF0"/>
            </a:gs>
            <a:gs pos="100000">
              <a:srgbClr val="19A9E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88367"/>
            <a:ext cx="12192000" cy="1902832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September 29, 2022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Quarterly Meeting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00679"/>
            <a:ext cx="7620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399" y="177801"/>
            <a:ext cx="11379199" cy="1036639"/>
          </a:xfrm>
        </p:spPr>
        <p:txBody>
          <a:bodyPr>
            <a:noAutofit/>
          </a:bodyPr>
          <a:lstStyle/>
          <a:p>
            <a:r>
              <a:rPr lang="en-US" sz="4800" dirty="0"/>
              <a:t>Core features of the 1115 waiver amendment</a:t>
            </a:r>
            <a:endParaRPr lang="en-US" sz="4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F786-A1CA-4862-9DEC-516F3053A186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8000" y="1295400"/>
            <a:ext cx="11684000" cy="45720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800"/>
              </a:spcAft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Advance health equity via:					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533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% of waiver request </a:t>
            </a:r>
            <a:endParaRPr lang="en-US" sz="2533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System redesign funding 				       	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11%</a:t>
            </a:r>
          </a:p>
          <a:p>
            <a:endParaRPr lang="en-US" sz="1733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Funding for transitional housing	                                                        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12%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en-US" sz="1733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Workforce investments 				                          	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11%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Digital and telehealth investments 				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2%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“In-reach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” Medicaid services for incarcerated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individuals	             	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6%</a:t>
            </a:r>
          </a:p>
        </p:txBody>
      </p:sp>
    </p:spTree>
    <p:extLst>
      <p:ext uri="{BB962C8B-B14F-4D97-AF65-F5344CB8AC3E}">
        <p14:creationId xmlns:p14="http://schemas.microsoft.com/office/powerpoint/2010/main" val="275756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Map&#10;&#10;Description automatically genera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1" y="889001"/>
            <a:ext cx="5745943" cy="434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787401"/>
            <a:ext cx="4267200" cy="1248244"/>
          </a:xfrm>
        </p:spPr>
        <p:txBody>
          <a:bodyPr>
            <a:normAutofit fontScale="90000"/>
          </a:bodyPr>
          <a:lstStyle/>
          <a:p>
            <a:r>
              <a:rPr lang="en-US" sz="5867" dirty="0"/>
              <a:t>HERO Regions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667" dirty="0"/>
              <a:t>Proposed HERO regions</a:t>
            </a:r>
            <a:endParaRPr lang="en-US" sz="2667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F786-A1CA-4862-9DEC-516F3053A186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6401" y="5359401"/>
            <a:ext cx="3973617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bg1">
                    <a:lumMod val="75000"/>
                  </a:schemeClr>
                </a:solidFill>
              </a:rPr>
              <a:t>Source: DOH provided map for proposed HERO </a:t>
            </a:r>
            <a:r>
              <a:rPr lang="en-US" sz="1067" dirty="0">
                <a:solidFill>
                  <a:schemeClr val="bg1">
                    <a:lumMod val="75000"/>
                  </a:schemeClr>
                </a:solidFill>
              </a:rPr>
              <a:t>regions as cited on page 10, DOH draft 1115 waiver amendment at: https://</a:t>
            </a:r>
            <a:r>
              <a:rPr lang="en-US" sz="1067" dirty="0">
                <a:solidFill>
                  <a:schemeClr val="bg1">
                    <a:lumMod val="75000"/>
                  </a:schemeClr>
                </a:solidFill>
              </a:rPr>
              <a:t>www.health.ny.gov/health_care/medicaid/redesign/2022/docs/2022-04_1115_waiver_draft_amendment.pdf.</a:t>
            </a:r>
            <a:endParaRPr lang="en-US" sz="1067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406400" y="2514601"/>
            <a:ext cx="4064000" cy="31150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DOH proposed 9 HERO regions and notes undecided expansion of regions in final submission to CMS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5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1"/>
            <a:ext cx="10871200" cy="1036639"/>
          </a:xfrm>
        </p:spPr>
        <p:txBody>
          <a:bodyPr>
            <a:normAutofit/>
          </a:bodyPr>
          <a:lstStyle/>
          <a:p>
            <a:r>
              <a:rPr lang="en-US" dirty="0" smtClean="0"/>
              <a:t>Key dates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F786-A1CA-4862-9DEC-516F3053A186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7752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May 20, 2022: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 		State public comment period ended</a:t>
            </a:r>
          </a:p>
          <a:p>
            <a:endParaRPr lang="en-US" sz="2667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Sept. 2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2022: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 		DOH formal submission 						of amendment application to CMS</a:t>
            </a:r>
          </a:p>
          <a:p>
            <a:endParaRPr lang="en-US" sz="1867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Oct. 19, 2022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:	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Federal public comment period ends</a:t>
            </a:r>
          </a:p>
          <a:p>
            <a:endParaRPr lang="en-US" sz="2133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Jan. 1, 2023:		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roposed start date in application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5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F786-A1CA-4862-9DEC-516F3053A186}" type="datetime1">
              <a:rPr lang="en-US" smtClean="0"/>
              <a:t>10/4/2022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773" y="5186287"/>
            <a:ext cx="7586523" cy="846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204" y="1193798"/>
            <a:ext cx="7679661" cy="406420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76201"/>
            <a:ext cx="10363200" cy="1036639"/>
          </a:xfrm>
        </p:spPr>
        <p:txBody>
          <a:bodyPr/>
          <a:lstStyle/>
          <a:p>
            <a:r>
              <a:rPr lang="en-US" dirty="0" smtClean="0"/>
              <a:t>Suggested implementation timeline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438401" y="5969001"/>
            <a:ext cx="7488465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33" dirty="0">
                <a:solidFill>
                  <a:schemeClr val="bg1">
                    <a:lumMod val="75000"/>
                  </a:schemeClr>
                </a:solidFill>
              </a:rPr>
              <a:t>Source: page 49-50 https</a:t>
            </a:r>
            <a:r>
              <a:rPr lang="en-US" sz="933" dirty="0">
                <a:solidFill>
                  <a:schemeClr val="bg1">
                    <a:lumMod val="75000"/>
                  </a:schemeClr>
                </a:solidFill>
              </a:rPr>
              <a:t>://www.medicaid.gov/medicaid/section-1115-demonstrations/downloads/ny-medicaid-rdsgn-team-pa-09152022.pdf</a:t>
            </a:r>
          </a:p>
        </p:txBody>
      </p:sp>
    </p:spTree>
    <p:extLst>
      <p:ext uri="{BB962C8B-B14F-4D97-AF65-F5344CB8AC3E}">
        <p14:creationId xmlns:p14="http://schemas.microsoft.com/office/powerpoint/2010/main" val="1221587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LIHC Updates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10402981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 smtClean="0">
                <a:latin typeface="Helvetica" pitchFamily="2" charset="0"/>
              </a:rPr>
              <a:t>LIHC Primary Research </a:t>
            </a:r>
            <a:r>
              <a:rPr lang="en-US" b="1" dirty="0" smtClean="0">
                <a:latin typeface="Helvetica" pitchFamily="2" charset="0"/>
                <a:hlinkClick r:id="rId3"/>
              </a:rPr>
              <a:t>Data Highlights</a:t>
            </a:r>
            <a:endParaRPr lang="en-US" b="1" dirty="0" smtClean="0">
              <a:latin typeface="Helvetica" pitchFamily="2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Community Health Assessment Survey (CHAS)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CBO Survey Analysis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CBO Qualitative Analysis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  <a:hlinkClick r:id="rId4"/>
              </a:rPr>
              <a:t>Library Research Project Report</a:t>
            </a:r>
            <a:endParaRPr lang="en-US" dirty="0" smtClean="0">
              <a:latin typeface="Helvetic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4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LIHC Updates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10402981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 smtClean="0">
                <a:latin typeface="Helvetica" pitchFamily="2" charset="0"/>
              </a:rPr>
              <a:t>December 2022 Meeting Poll</a:t>
            </a:r>
            <a:endParaRPr lang="en-US" dirty="0" smtClean="0">
              <a:latin typeface="Helvetic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2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LIHC Updates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10402981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 smtClean="0">
                <a:latin typeface="Helvetica" pitchFamily="2" charset="0"/>
              </a:rPr>
              <a:t>Ongoing Engagement Opportunities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Bi-monthly Collaborative Communications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Talk with a Doc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Walk Safe with a Doc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American Heart Association island-wide programming (to come)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9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66802" y="1791524"/>
            <a:ext cx="100836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  <a:cs typeface="Calibri" panose="020F0502020204030204" pitchFamily="34" charset="0"/>
              </a:rPr>
              <a:t>Quarterly meetings to continue, registration links on </a:t>
            </a:r>
            <a:r>
              <a:rPr lang="en-US" sz="2000" dirty="0" smtClean="0">
                <a:latin typeface="Helvetica" pitchFamily="2" charset="0"/>
                <a:cs typeface="Calibri" panose="020F0502020204030204" pitchFamily="34" charset="0"/>
                <a:hlinkClick r:id="rId3"/>
              </a:rPr>
              <a:t>LIHC website</a:t>
            </a:r>
            <a:endParaRPr lang="en-US" sz="2000" dirty="0" smtClean="0">
              <a:latin typeface="Helvetica" pitchFamily="2" charset="0"/>
              <a:cs typeface="Calibri" panose="020F050202020403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  <a:cs typeface="Calibri" panose="020F0502020204030204" pitchFamily="34" charset="0"/>
              </a:rPr>
              <a:t>Thursday, December 8, 2022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Helvetica" pitchFamily="2" charset="0"/>
                <a:cs typeface="Calibri" panose="020F0502020204030204" pitchFamily="34" charset="0"/>
              </a:rPr>
              <a:t>Next LIHC meeting: </a:t>
            </a:r>
            <a:r>
              <a:rPr lang="en-US" sz="2000" b="1" dirty="0" smtClean="0">
                <a:latin typeface="Helvetica" pitchFamily="2" charset="0"/>
              </a:rPr>
              <a:t>Thursday, December 8, 2022 9:30-11:30 AM</a:t>
            </a:r>
            <a:endParaRPr lang="en-US" sz="2000" b="1" dirty="0"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8097" y="621792"/>
            <a:ext cx="11423904" cy="1143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Moving Forward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5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026" y="416052"/>
            <a:ext cx="6441948" cy="64419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87552" y="677277"/>
            <a:ext cx="8461385" cy="942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Discussion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33856" y="859536"/>
            <a:ext cx="8516249" cy="9057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b="1" dirty="0">
                <a:solidFill>
                  <a:srgbClr val="19A9E1"/>
                </a:solidFill>
                <a:latin typeface="Montserrat" panose="00000500000000000000" pitchFamily="2" charset="0"/>
              </a:rPr>
              <a:t>Adjournment</a:t>
            </a:r>
            <a:endParaRPr lang="en-US" sz="6000" b="1" dirty="0" smtClean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0471" y="2228672"/>
            <a:ext cx="437105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smtClean="0">
                <a:latin typeface="Helvetica" pitchFamily="2" charset="0"/>
              </a:rPr>
              <a:t>Thank you!</a:t>
            </a:r>
          </a:p>
          <a:p>
            <a:pPr algn="ctr">
              <a:lnSpc>
                <a:spcPct val="150000"/>
              </a:lnSpc>
            </a:pPr>
            <a:r>
              <a:rPr lang="en-US" sz="3000" dirty="0" smtClean="0">
                <a:latin typeface="Helvetica" pitchFamily="2" charset="0"/>
              </a:rPr>
              <a:t>www.lihealthcollab.org</a:t>
            </a:r>
          </a:p>
          <a:p>
            <a:pPr algn="ctr"/>
            <a:r>
              <a:rPr lang="en-US" sz="3200" dirty="0"/>
              <a:t>(631) 963-4167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>
                <a:hlinkClick r:id="rId2"/>
              </a:rPr>
              <a:t>lihc@nshc.org</a:t>
            </a:r>
            <a:r>
              <a:rPr lang="en-US" sz="3000" dirty="0" smtClean="0"/>
              <a:t> </a:t>
            </a:r>
            <a:endParaRPr lang="en-US" sz="3000" dirty="0"/>
          </a:p>
        </p:txBody>
      </p:sp>
      <p:sp>
        <p:nvSpPr>
          <p:cNvPr id="10" name="Rectangle 9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200" y="1367737"/>
            <a:ext cx="10515600" cy="29981"/>
          </a:xfrm>
          <a:prstGeom prst="line">
            <a:avLst/>
          </a:prstGeom>
          <a:ln w="60325" cap="sq" cmpd="sng">
            <a:solidFill>
              <a:srgbClr val="19A9E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58639" y="395544"/>
            <a:ext cx="9579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Welcome &amp; Introductions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56468"/>
            <a:ext cx="10515600" cy="1173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58639" y="2056693"/>
            <a:ext cx="5232728" cy="2916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600" b="1" dirty="0" smtClean="0">
                <a:latin typeface="Helvetica" pitchFamily="2" charset="0"/>
              </a:rPr>
              <a:t>Thank you for joining us! </a:t>
            </a:r>
            <a:r>
              <a:rPr lang="en-US" sz="2600" dirty="0" smtClean="0">
                <a:latin typeface="Helvetica" pitchFamily="2" charset="0"/>
              </a:rPr>
              <a:t>Please share your name and what organization you are representing in the chat box.</a:t>
            </a:r>
            <a:endParaRPr lang="en-US" sz="2600" dirty="0">
              <a:latin typeface="Helvetica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820" y="2056693"/>
            <a:ext cx="3893485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LIHC Updates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10402981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 smtClean="0">
                <a:latin typeface="Helvetica" pitchFamily="2" charset="0"/>
              </a:rPr>
              <a:t>LIHC Reset &amp; Refresh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Convening partners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Engaging in primary and secondary data collection and analyses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Conducting consumer and provider-facing public information/awareness campaigns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Supporting adoption of policies related to healthier living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Promoting chronic disease self-care</a:t>
            </a:r>
          </a:p>
          <a:p>
            <a:pPr algn="l">
              <a:lnSpc>
                <a:spcPct val="100000"/>
              </a:lnSpc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LIHC Updates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10402981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 smtClean="0">
                <a:latin typeface="Helvetica" pitchFamily="2" charset="0"/>
              </a:rPr>
              <a:t>Promoting Health &amp; Wellness on Long Island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Long Island Health Collaborative (LIHC) established 2013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350 plus diverse partners, including all hospitals, two county health departments, community-based organizations, schools and colleges, local municipalities, health plans, physician groups, among others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Engage in primary and secondary data collection and analyses to assess the Long Island population’s health needs, barriers to care  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Promote members’ chronic disease programs and self-care concept – nutrition and physical activity foundational principles</a:t>
            </a:r>
          </a:p>
          <a:p>
            <a:pPr algn="l">
              <a:lnSpc>
                <a:spcPct val="100000"/>
              </a:lnSpc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LIHC Updates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10402981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 smtClean="0">
                <a:latin typeface="Helvetica" pitchFamily="2" charset="0"/>
              </a:rPr>
              <a:t>A Hub for Community Health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The hardest part of public health programming is making the community aware of what is available</a:t>
            </a:r>
            <a:r>
              <a:rPr lang="en-US" dirty="0" smtClean="0">
                <a:latin typeface="Helvetica" pitchFamily="2" charset="0"/>
              </a:rPr>
              <a:t>.</a:t>
            </a:r>
            <a:endParaRPr lang="en-US" dirty="0">
              <a:latin typeface="Helvetica" pitchFamily="2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How do we help?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Collaborative </a:t>
            </a:r>
            <a:r>
              <a:rPr lang="en-US" dirty="0" smtClean="0">
                <a:latin typeface="Helvetica" pitchFamily="2" charset="0"/>
              </a:rPr>
              <a:t>Communications </a:t>
            </a:r>
            <a:r>
              <a:rPr lang="en-US" dirty="0">
                <a:latin typeface="Helvetica" pitchFamily="2" charset="0"/>
              </a:rPr>
              <a:t>with updates, resources and community highlights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Public-facing community calendar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Internal networking channels to share data, information and more</a:t>
            </a:r>
          </a:p>
          <a:p>
            <a:pPr algn="l">
              <a:lnSpc>
                <a:spcPct val="100000"/>
              </a:lnSpc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5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LIHC Updates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10402981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 smtClean="0">
                <a:latin typeface="Helvetica" pitchFamily="2" charset="0"/>
              </a:rPr>
              <a:t>CHNA Reports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State report due December 31, 2022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LIHC report templates available for each county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2 regional priorities agreed upon by consensus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Status check-in– questions?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Helvetic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Featured Presentation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10402981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 smtClean="0">
                <a:latin typeface="Helvetica" pitchFamily="2" charset="0"/>
              </a:rPr>
              <a:t>New York State 1115 Medicaid Waiver</a:t>
            </a:r>
          </a:p>
          <a:p>
            <a:pPr algn="l">
              <a:lnSpc>
                <a:spcPct val="100000"/>
              </a:lnSpc>
            </a:pPr>
            <a:r>
              <a:rPr lang="en-US" b="1" dirty="0" smtClean="0">
                <a:latin typeface="Helvetica" pitchFamily="2" charset="0"/>
              </a:rPr>
              <a:t>Featuring Kevin Krawiecki</a:t>
            </a:r>
            <a:br>
              <a:rPr lang="en-US" b="1" dirty="0" smtClean="0">
                <a:latin typeface="Helvetica" pitchFamily="2" charset="0"/>
              </a:rPr>
            </a:br>
            <a:r>
              <a:rPr lang="en-US" i="1" dirty="0" smtClean="0">
                <a:latin typeface="Helvetica" pitchFamily="2" charset="0"/>
              </a:rPr>
              <a:t>VP, Fiscal Policy, Economic, Finance, &amp; Information</a:t>
            </a:r>
            <a:br>
              <a:rPr lang="en-US" i="1" dirty="0" smtClean="0">
                <a:latin typeface="Helvetica" pitchFamily="2" charset="0"/>
              </a:rPr>
            </a:br>
            <a:r>
              <a:rPr lang="en-US" i="1" dirty="0" smtClean="0">
                <a:latin typeface="Helvetica" pitchFamily="2" charset="0"/>
              </a:rPr>
              <a:t>Healthcare Association of New York State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  <p:pic>
        <p:nvPicPr>
          <p:cNvPr id="1026" name="Picture 2" descr="Top Healthcare and Policy Speakers | HANYS Speakers Bureau | HANY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337" y="1509900"/>
            <a:ext cx="2468463" cy="327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42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227E-CAD7-4D08-9973-BA869599B79E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8363" y="5644032"/>
            <a:ext cx="4333237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13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Spur </a:t>
            </a:r>
            <a:r>
              <a:rPr lang="en-US" sz="2133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transformation </a:t>
            </a:r>
            <a:r>
              <a:rPr lang="en-US" sz="2133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activity: $8 billion</a:t>
            </a:r>
            <a:endParaRPr lang="en-US" sz="213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08801" y="5668020"/>
            <a:ext cx="4641972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13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Advance </a:t>
            </a:r>
            <a:r>
              <a:rPr lang="en-US" sz="2133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health equity: $13.5 billion</a:t>
            </a:r>
            <a:endParaRPr lang="en-US" sz="213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42729" y="1496917"/>
            <a:ext cx="107280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13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14427" y="1496917"/>
            <a:ext cx="1201108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13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2014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1115 </a:t>
            </a:r>
            <a:r>
              <a:rPr lang="en-US" dirty="0" smtClean="0"/>
              <a:t>waiver </a:t>
            </a:r>
            <a:r>
              <a:rPr lang="en-US" dirty="0"/>
              <a:t>amendment </a:t>
            </a:r>
            <a:r>
              <a:rPr lang="en-US" dirty="0" smtClean="0"/>
              <a:t>in context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2150972"/>
            <a:ext cx="2721459" cy="3493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1" t="14798" r="8597"/>
          <a:stretch/>
        </p:blipFill>
        <p:spPr>
          <a:xfrm>
            <a:off x="1311490" y="2413000"/>
            <a:ext cx="3406981" cy="310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0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399" y="177801"/>
            <a:ext cx="11379199" cy="1036639"/>
          </a:xfrm>
        </p:spPr>
        <p:txBody>
          <a:bodyPr>
            <a:noAutofit/>
          </a:bodyPr>
          <a:lstStyle/>
          <a:p>
            <a:r>
              <a:rPr lang="en-US" sz="5333" dirty="0"/>
              <a:t>Core features of the 1115 waiver amendment</a:t>
            </a:r>
            <a:endParaRPr lang="en-US" sz="5333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F786-A1CA-4862-9DEC-516F3053A186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6401" y="1397000"/>
            <a:ext cx="71120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Advance health equity via:</a:t>
            </a:r>
          </a:p>
          <a:p>
            <a:endParaRPr lang="en-US" sz="1733" dirty="0"/>
          </a:p>
          <a:p>
            <a:pPr>
              <a:spcAft>
                <a:spcPts val="267"/>
              </a:spcAft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Regional planning and analytics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(HEROs)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267"/>
              </a:spcAft>
            </a:pPr>
            <a:endParaRPr lang="en-US" sz="1333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267"/>
              </a:spcAft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Development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of CBO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networks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(SDHNs)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267"/>
              </a:spcAft>
            </a:pPr>
            <a:endParaRPr lang="en-US" sz="1333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267"/>
              </a:spcAft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Use social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care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needs assessment, referral platforms, and data exchange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Medicaid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payment for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social interventions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28000" y="2467921"/>
            <a:ext cx="3657597" cy="379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Single planning entity per region</a:t>
            </a:r>
            <a:endParaRPr lang="en-US" sz="1867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8000" y="3361435"/>
            <a:ext cx="3657597" cy="379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Single network leader per region</a:t>
            </a:r>
            <a:endParaRPr lang="en-US" sz="1867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8000" y="4222577"/>
            <a:ext cx="3657597" cy="12416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DOH to develop assessment; systems used must meet interoperability criteria in order to qualify for use     —</a:t>
            </a:r>
            <a:endParaRPr lang="en-US" sz="1867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45418" y="5558631"/>
            <a:ext cx="3657597" cy="379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Accessible if doing VBP</a:t>
            </a:r>
            <a:endParaRPr lang="en-US" sz="1867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071360" y="2694344"/>
            <a:ext cx="8534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071360" y="3608744"/>
            <a:ext cx="8534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112000" y="4610339"/>
            <a:ext cx="8534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71720" y="5801263"/>
            <a:ext cx="4876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277600" y="2493307"/>
            <a:ext cx="507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2%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74698" y="3398127"/>
            <a:ext cx="507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6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%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74549" y="5594985"/>
            <a:ext cx="708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50%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41016" y="1593422"/>
            <a:ext cx="2641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% of waiver request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360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D9EA9168-6380-4A4B-BAFC-B25283423917}" vid="{0C9C84E2-3894-4729-A5AA-B2F6D66ADA7D}"/>
    </a:ext>
  </a:extLst>
</a:theme>
</file>

<file path=ppt/theme/theme2.xml><?xml version="1.0" encoding="utf-8"?>
<a:theme xmlns:a="http://schemas.openxmlformats.org/drawingml/2006/main" name="4_Suffolk Care Collabora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uffolk Care Collabora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Suffolk Care Collabora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Suffolk Care Collabora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LIHC theme</Template>
  <TotalTime>8815</TotalTime>
  <Words>537</Words>
  <Application>Microsoft Office PowerPoint</Application>
  <PresentationFormat>Widescreen</PresentationFormat>
  <Paragraphs>120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Montserrat</vt:lpstr>
      <vt:lpstr>Courier New</vt:lpstr>
      <vt:lpstr>Calibri</vt:lpstr>
      <vt:lpstr>ＭＳ Ｐゴシック</vt:lpstr>
      <vt:lpstr>Arial</vt:lpstr>
      <vt:lpstr>Helvetica</vt:lpstr>
      <vt:lpstr>Calibri Light</vt:lpstr>
      <vt:lpstr>Office Theme</vt:lpstr>
      <vt:lpstr>4_Suffolk Care Collaborative</vt:lpstr>
      <vt:lpstr>Suffolk Care Collaborative</vt:lpstr>
      <vt:lpstr>1_Suffolk Care Collaborative</vt:lpstr>
      <vt:lpstr>2_Suffolk Care Collaborative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1115 waiver amendment in context</vt:lpstr>
      <vt:lpstr>Core features of the 1115 waiver amendment</vt:lpstr>
      <vt:lpstr>Core features of the 1115 waiver amendment</vt:lpstr>
      <vt:lpstr>HERO Regions Proposed HERO regions</vt:lpstr>
      <vt:lpstr>Key dates</vt:lpstr>
      <vt:lpstr>Suggested implementation timeline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Healthcare Association of New York State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Whitehead</dc:creator>
  <cp:lastModifiedBy>Brooke Oliveri</cp:lastModifiedBy>
  <cp:revision>378</cp:revision>
  <dcterms:created xsi:type="dcterms:W3CDTF">2018-02-13T19:49:59Z</dcterms:created>
  <dcterms:modified xsi:type="dcterms:W3CDTF">2022-10-04T20:15:12Z</dcterms:modified>
</cp:coreProperties>
</file>